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5143500" cx="9144000"/>
  <p:notesSz cx="6858000" cy="9144000"/>
  <p:embeddedFontLst>
    <p:embeddedFont>
      <p:font typeface="Raleway"/>
      <p:regular r:id="rId53"/>
      <p:bold r:id="rId54"/>
      <p:italic r:id="rId55"/>
      <p:boldItalic r:id="rId56"/>
    </p:embeddedFont>
    <p:embeddedFont>
      <p:font typeface="Proxima Nova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B9DEC5-B296-4F01-A7B1-084C092F59CE}">
  <a:tblStyle styleId="{0CB9DEC5-B296-4F01-A7B1-084C092F59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ProximaNova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Raleway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Raleway-italic.fntdata"/><Relationship Id="rId10" Type="http://schemas.openxmlformats.org/officeDocument/2006/relationships/slide" Target="slides/slide5.xml"/><Relationship Id="rId54" Type="http://schemas.openxmlformats.org/officeDocument/2006/relationships/font" Target="fonts/Raleway-bold.fntdata"/><Relationship Id="rId13" Type="http://schemas.openxmlformats.org/officeDocument/2006/relationships/slide" Target="slides/slide8.xml"/><Relationship Id="rId57" Type="http://schemas.openxmlformats.org/officeDocument/2006/relationships/font" Target="fonts/ProximaNova-regular.fntdata"/><Relationship Id="rId12" Type="http://schemas.openxmlformats.org/officeDocument/2006/relationships/slide" Target="slides/slide7.xml"/><Relationship Id="rId56" Type="http://schemas.openxmlformats.org/officeDocument/2006/relationships/font" Target="fonts/Raleway-boldItalic.fntdata"/><Relationship Id="rId15" Type="http://schemas.openxmlformats.org/officeDocument/2006/relationships/slide" Target="slides/slide10.xml"/><Relationship Id="rId59" Type="http://schemas.openxmlformats.org/officeDocument/2006/relationships/font" Target="fonts/ProximaNova-italic.fntdata"/><Relationship Id="rId14" Type="http://schemas.openxmlformats.org/officeDocument/2006/relationships/slide" Target="slides/slide9.xml"/><Relationship Id="rId58" Type="http://schemas.openxmlformats.org/officeDocument/2006/relationships/font" Target="fonts/ProximaNova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a8fb024fb3_4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a8fb024fb3_4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8fb024fb3_4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a8fb024fb3_4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8fb024fb3_4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a8fb024fb3_4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a30486e39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a30486e39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a8fb024fb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a8fb024fb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a8fb024fb3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a8fb024fb3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37d23c06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a37d23c0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a37d23c06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a37d23c06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48fdfca9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a48fdfca9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a48fdfca9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a48fdfca9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a2597d781d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a2597d781d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</a:rPr>
              <a:t>Data Plane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Definition: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Responsible for </a:t>
            </a:r>
            <a:r>
              <a:rPr b="1" lang="en-GB">
                <a:solidFill>
                  <a:schemeClr val="dk1"/>
                </a:solidFill>
              </a:rPr>
              <a:t>forwarding packets</a:t>
            </a:r>
            <a:r>
              <a:rPr lang="en-GB">
                <a:solidFill>
                  <a:schemeClr val="dk1"/>
                </a:solidFill>
              </a:rPr>
              <a:t> that arrive on a router’s </a:t>
            </a:r>
            <a:r>
              <a:rPr b="1" lang="en-GB">
                <a:solidFill>
                  <a:schemeClr val="dk1"/>
                </a:solidFill>
              </a:rPr>
              <a:t>incoming interfaces</a:t>
            </a:r>
            <a:r>
              <a:rPr lang="en-GB">
                <a:solidFill>
                  <a:schemeClr val="dk1"/>
                </a:solidFill>
              </a:rPr>
              <a:t> to the appropriate </a:t>
            </a:r>
            <a:r>
              <a:rPr b="1" lang="en-GB">
                <a:solidFill>
                  <a:schemeClr val="dk1"/>
                </a:solidFill>
              </a:rPr>
              <a:t>outgoing interfaces</a:t>
            </a:r>
            <a:r>
              <a:rPr lang="en-GB">
                <a:solidFill>
                  <a:schemeClr val="dk1"/>
                </a:solidFill>
              </a:rPr>
              <a:t>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Also called the </a:t>
            </a:r>
            <a:r>
              <a:rPr b="1" lang="en-GB">
                <a:solidFill>
                  <a:schemeClr val="dk1"/>
                </a:solidFill>
              </a:rPr>
              <a:t>forwarding plane</a:t>
            </a:r>
            <a:r>
              <a:rPr lang="en-GB">
                <a:solidFill>
                  <a:schemeClr val="dk1"/>
                </a:solidFill>
              </a:rPr>
              <a:t>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Consists of: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GB">
                <a:solidFill>
                  <a:schemeClr val="dk1"/>
                </a:solidFill>
              </a:rPr>
              <a:t>Forwarding Table:</a:t>
            </a:r>
            <a:r>
              <a:rPr lang="en-GB">
                <a:solidFill>
                  <a:schemeClr val="dk1"/>
                </a:solidFill>
              </a:rPr>
              <a:t> Determines the outgoing link for each incoming packet based on its destination address.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GB">
                <a:solidFill>
                  <a:schemeClr val="dk1"/>
                </a:solidFill>
              </a:rPr>
              <a:t>Packet Processing Functions:</a:t>
            </a:r>
            <a:br>
              <a:rPr b="1" lang="en-GB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-GB">
                <a:solidFill>
                  <a:schemeClr val="dk1"/>
                </a:solidFill>
              </a:rPr>
              <a:t>Header inspection and modification</a:t>
            </a:r>
            <a:r>
              <a:rPr lang="en-GB">
                <a:solidFill>
                  <a:schemeClr val="dk1"/>
                </a:solidFill>
              </a:rPr>
              <a:t> (e.g., decrementing TTL, updating checksums)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-GB">
                <a:solidFill>
                  <a:schemeClr val="dk1"/>
                </a:solidFill>
              </a:rPr>
              <a:t>Queueing and scheduling</a:t>
            </a:r>
            <a:r>
              <a:rPr lang="en-GB">
                <a:solidFill>
                  <a:schemeClr val="dk1"/>
                </a:solidFill>
              </a:rPr>
              <a:t> for packets in output buffers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-GB">
                <a:solidFill>
                  <a:schemeClr val="dk1"/>
                </a:solidFill>
              </a:rPr>
              <a:t>Packet classification</a:t>
            </a:r>
            <a:r>
              <a:rPr lang="en-GB">
                <a:solidFill>
                  <a:schemeClr val="dk1"/>
                </a:solidFill>
              </a:rPr>
              <a:t> (for QoS, security, etc.)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GB">
                <a:solidFill>
                  <a:schemeClr val="dk1"/>
                </a:solidFill>
              </a:rPr>
              <a:t>Switching Fabric:</a:t>
            </a:r>
            <a:r>
              <a:rPr lang="en-GB">
                <a:solidFill>
                  <a:schemeClr val="dk1"/>
                </a:solidFill>
              </a:rPr>
              <a:t> The internal network that moves packets from input to output ports.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GB">
                <a:solidFill>
                  <a:schemeClr val="dk1"/>
                </a:solidFill>
              </a:rPr>
              <a:t>Hardware Components:</a:t>
            </a:r>
            <a:br>
              <a:rPr b="1" lang="en-GB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High-speed ASICs or NPUs for line-rate packet forwarding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Buffers and queues for congestion management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Key Characteristics: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Operates </a:t>
            </a:r>
            <a:r>
              <a:rPr b="1" lang="en-GB">
                <a:solidFill>
                  <a:schemeClr val="dk1"/>
                </a:solidFill>
              </a:rPr>
              <a:t>in real time</a:t>
            </a:r>
            <a:r>
              <a:rPr lang="en-GB">
                <a:solidFill>
                  <a:schemeClr val="dk1"/>
                </a:solidFill>
              </a:rPr>
              <a:t> and </a:t>
            </a:r>
            <a:r>
              <a:rPr b="1" lang="en-GB">
                <a:solidFill>
                  <a:schemeClr val="dk1"/>
                </a:solidFill>
              </a:rPr>
              <a:t>at high speed</a:t>
            </a:r>
            <a:br>
              <a:rPr b="1" lang="en-GB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Implemented mainly in </a:t>
            </a:r>
            <a:r>
              <a:rPr b="1" lang="en-GB">
                <a:solidFill>
                  <a:schemeClr val="dk1"/>
                </a:solidFill>
              </a:rPr>
              <a:t>hardware</a:t>
            </a:r>
            <a:r>
              <a:rPr lang="en-GB">
                <a:solidFill>
                  <a:schemeClr val="dk1"/>
                </a:solidFill>
              </a:rPr>
              <a:t> for performance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Follows the </a:t>
            </a:r>
            <a:r>
              <a:rPr b="1" lang="en-GB">
                <a:solidFill>
                  <a:schemeClr val="dk1"/>
                </a:solidFill>
              </a:rPr>
              <a:t>instructions</a:t>
            </a:r>
            <a:r>
              <a:rPr lang="en-GB">
                <a:solidFill>
                  <a:schemeClr val="dk1"/>
                </a:solidFill>
              </a:rPr>
              <a:t> given by the Control Plane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—-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Perfect — here’s the </a:t>
            </a:r>
            <a:r>
              <a:rPr b="1" lang="en-GB">
                <a:solidFill>
                  <a:schemeClr val="dk1"/>
                </a:solidFill>
              </a:rPr>
              <a:t>Control Plane</a:t>
            </a:r>
            <a:r>
              <a:rPr lang="en-GB">
                <a:solidFill>
                  <a:schemeClr val="dk1"/>
                </a:solidFill>
              </a:rPr>
              <a:t> slide to pair with your </a:t>
            </a:r>
            <a:r>
              <a:rPr b="1" lang="en-GB">
                <a:solidFill>
                  <a:schemeClr val="dk1"/>
                </a:solidFill>
              </a:rPr>
              <a:t>Data Plane</a:t>
            </a:r>
            <a:r>
              <a:rPr lang="en-GB">
                <a:solidFill>
                  <a:schemeClr val="dk1"/>
                </a:solidFill>
              </a:rPr>
              <a:t> one: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Control Plane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Definition: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Responsible for </a:t>
            </a:r>
            <a:r>
              <a:rPr b="1" lang="en-GB">
                <a:solidFill>
                  <a:schemeClr val="dk1"/>
                </a:solidFill>
              </a:rPr>
              <a:t>deciding how packets should be forwarded</a:t>
            </a:r>
            <a:r>
              <a:rPr lang="en-GB">
                <a:solidFill>
                  <a:schemeClr val="dk1"/>
                </a:solidFill>
              </a:rPr>
              <a:t>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Manages the </a:t>
            </a:r>
            <a:r>
              <a:rPr b="1" lang="en-GB">
                <a:solidFill>
                  <a:schemeClr val="dk1"/>
                </a:solidFill>
              </a:rPr>
              <a:t>routing logic</a:t>
            </a:r>
            <a:r>
              <a:rPr lang="en-GB">
                <a:solidFill>
                  <a:schemeClr val="dk1"/>
                </a:solidFill>
              </a:rPr>
              <a:t> and </a:t>
            </a:r>
            <a:r>
              <a:rPr b="1" lang="en-GB">
                <a:solidFill>
                  <a:schemeClr val="dk1"/>
                </a:solidFill>
              </a:rPr>
              <a:t>network intelligence</a:t>
            </a:r>
            <a:r>
              <a:rPr lang="en-GB">
                <a:solidFill>
                  <a:schemeClr val="dk1"/>
                </a:solidFill>
              </a:rPr>
              <a:t> behind the forwarding process.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Also called the </a:t>
            </a:r>
            <a:r>
              <a:rPr b="1" lang="en-GB">
                <a:solidFill>
                  <a:schemeClr val="dk1"/>
                </a:solidFill>
              </a:rPr>
              <a:t>routing plane</a:t>
            </a:r>
            <a:r>
              <a:rPr lang="en-GB">
                <a:solidFill>
                  <a:schemeClr val="dk1"/>
                </a:solidFill>
              </a:rPr>
              <a:t>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Consists of: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GB">
                <a:solidFill>
                  <a:schemeClr val="dk1"/>
                </a:solidFill>
              </a:rPr>
              <a:t>Routing Algorithms and Protocols:</a:t>
            </a:r>
            <a:br>
              <a:rPr b="1" lang="en-GB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e.g., OSPF, BGP, RIP, IS-IS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Determine best paths for data packets through the network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GB">
                <a:solidFill>
                  <a:schemeClr val="dk1"/>
                </a:solidFill>
              </a:rPr>
              <a:t>Routing Table:</a:t>
            </a:r>
            <a:br>
              <a:rPr b="1" lang="en-GB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Built and maintained by routing protocols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Used to populate the forwarding table in the data plane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GB">
                <a:solidFill>
                  <a:schemeClr val="dk1"/>
                </a:solidFill>
              </a:rPr>
              <a:t>Signaling and Network Management Functions:</a:t>
            </a:r>
            <a:br>
              <a:rPr b="1" lang="en-GB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Exchange of routing updates between routers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Network configuration, monitoring, and policy enforcement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Key Characteristics: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Operates </a:t>
            </a:r>
            <a:r>
              <a:rPr b="1" lang="en-GB">
                <a:solidFill>
                  <a:schemeClr val="dk1"/>
                </a:solidFill>
              </a:rPr>
              <a:t>logically centralized</a:t>
            </a:r>
            <a:r>
              <a:rPr lang="en-GB">
                <a:solidFill>
                  <a:schemeClr val="dk1"/>
                </a:solidFill>
              </a:rPr>
              <a:t> (in SDN) or </a:t>
            </a:r>
            <a:r>
              <a:rPr b="1" lang="en-GB">
                <a:solidFill>
                  <a:schemeClr val="dk1"/>
                </a:solidFill>
              </a:rPr>
              <a:t>distributed</a:t>
            </a:r>
            <a:r>
              <a:rPr lang="en-GB">
                <a:solidFill>
                  <a:schemeClr val="dk1"/>
                </a:solidFill>
              </a:rPr>
              <a:t> (in traditional networks)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Implemented mainly in </a:t>
            </a:r>
            <a:r>
              <a:rPr b="1" lang="en-GB">
                <a:solidFill>
                  <a:schemeClr val="dk1"/>
                </a:solidFill>
              </a:rPr>
              <a:t>software</a:t>
            </a:r>
            <a:r>
              <a:rPr lang="en-GB">
                <a:solidFill>
                  <a:schemeClr val="dk1"/>
                </a:solidFill>
              </a:rPr>
              <a:t> (control logic, CPU)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GB">
                <a:solidFill>
                  <a:schemeClr val="dk1"/>
                </a:solidFill>
              </a:rPr>
              <a:t>Slower</a:t>
            </a:r>
            <a:r>
              <a:rPr lang="en-GB">
                <a:solidFill>
                  <a:schemeClr val="dk1"/>
                </a:solidFill>
              </a:rPr>
              <a:t> than the data plane but provides </a:t>
            </a:r>
            <a:r>
              <a:rPr b="1" lang="en-GB">
                <a:solidFill>
                  <a:schemeClr val="dk1"/>
                </a:solidFill>
              </a:rPr>
              <a:t>intelligence and adaptability</a:t>
            </a:r>
            <a:br>
              <a:rPr b="1" lang="en-GB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Would you like me to combine both slides into a single PowerPoint layout (e.g., “Data Plane vs Control Plane” comparison slide)? I can generate the .pptx file for you.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a48fdfca9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a48fdfca9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a37d23c06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a37d23c06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a48fdfca9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a48fdfca9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a4961f385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a4961f385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a48fdfca9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a48fdfca9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a48fdfca9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a48fdfca9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a48fdfca9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a48fdfca9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a48fdfca91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a48fdfca9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a48fdfca9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a48fdfca9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a48fdfca9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a48fdfca9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a30486e3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a30486e3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a8fb024fb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a8fb024fb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a8fb024fb3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a8fb024fb3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a8fb024fb3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a8fb024fb3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a8fb024fb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a8fb024fb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a8fb024fb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a8fb024fb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a8fb024fb3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a8fb024fb3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a8fb024fb3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a8fb024fb3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a8fb024fb3_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a8fb024fb3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a8fb024fb3_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a8fb024fb3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a8fb024fb3_4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a8fb024fb3_4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a30486e39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a30486e39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a8fb024fb3_4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a8fb024fb3_4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a8fb024fb3_4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a8fb024fb3_4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a8fb024fb3_4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a8fb024fb3_4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a8fb024fb3_4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a8fb024fb3_4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👍👌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a8fb024fb3_4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a8fb024fb3_4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6161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do we gain?</a:t>
            </a:r>
            <a:endParaRPr sz="1800">
              <a:solidFill>
                <a:srgbClr val="6161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Source Sans Pro"/>
              <a:buAutoNum type="arabicPeriod"/>
            </a:pPr>
            <a:r>
              <a:rPr lang="en-GB" sz="1800">
                <a:solidFill>
                  <a:srgbClr val="6161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Conserves public IPv4 addresses</a:t>
            </a:r>
            <a:endParaRPr sz="1800">
              <a:solidFill>
                <a:srgbClr val="6161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Font typeface="Source Sans Pro"/>
              <a:buAutoNum type="alphaLcPeriod"/>
            </a:pPr>
            <a:r>
              <a:rPr lang="en-GB" sz="1400">
                <a:solidFill>
                  <a:srgbClr val="6161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Multiple devices share one public IP.</a:t>
            </a:r>
            <a:endParaRPr sz="1400">
              <a:solidFill>
                <a:srgbClr val="6161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Font typeface="Source Sans Pro"/>
              <a:buAutoNum type="alphaLcPeriod"/>
            </a:pPr>
            <a:r>
              <a:rPr lang="en-GB" sz="1400">
                <a:solidFill>
                  <a:srgbClr val="6161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This greatly reduces the number of public IPs a network needs.</a:t>
            </a:r>
            <a:endParaRPr sz="1400">
              <a:solidFill>
                <a:srgbClr val="6161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800"/>
              <a:buFont typeface="Source Sans Pro"/>
              <a:buAutoNum type="arabicPeriod"/>
            </a:pPr>
            <a:r>
              <a:rPr lang="en-GB" sz="1800">
                <a:solidFill>
                  <a:srgbClr val="6161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Increases network security (basic privacy)</a:t>
            </a:r>
            <a:endParaRPr sz="1800">
              <a:solidFill>
                <a:srgbClr val="6161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6161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Internal devices are not directly exposed to the Internet.</a:t>
            </a:r>
            <a:br>
              <a:rPr lang="en-GB" sz="1800">
                <a:solidFill>
                  <a:srgbClr val="6161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800">
                <a:solidFill>
                  <a:srgbClr val="6161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Outside hosts cannot directly initiate connections to private IPs unless port forwarding is configured.</a:t>
            </a:r>
            <a:endParaRPr sz="1800">
              <a:solidFill>
                <a:srgbClr val="6161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6161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Allows easy network renumbering</a:t>
            </a:r>
            <a:endParaRPr sz="1800">
              <a:solidFill>
                <a:srgbClr val="6161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6161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change internal private IP ranges without affecting the public-facing address.</a:t>
            </a:r>
            <a:endParaRPr sz="1800">
              <a:solidFill>
                <a:srgbClr val="6161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6161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 Enables multiple networks to use the same private ranges</a:t>
            </a:r>
            <a:endParaRPr sz="1800">
              <a:solidFill>
                <a:srgbClr val="6161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61616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Two separate organizations can both use 192.168.x.x internally without conflict.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a8fb024fb3_4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a8fb024fb3_4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1. Breaks end-to-end connectivity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Some applications expect direct access between hosts.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 NAT interferes with peer-to-peer apps, VoIP, gaming, etc.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2. Adds latency and processing overhead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router must rewrite IP addresses and ports for every packet.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3. Complicates protocols that embed IP addresses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Examples: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SIP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FTP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H.323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 These often require NAT helpers or ALGs.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4. Makes inbound connections harder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External clients cannot reach internal devices without: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port forwarding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UPnP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static NAT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VPN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5. Difficulties for geolocation / logging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All devices behind NAT share one public IP, making it harder to: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track individual hosts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perform accurate geolocation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apply IP-based access rules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a8fb024fb3_4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a8fb024fb3_4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a8fb024fb3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a8fb024fb3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a30486e39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a30486e39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30486e39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a30486e39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30486e39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a30486e39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30486e39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a30486e39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a30486e394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a30486e39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b="1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b="1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b="1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b="1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b="1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b="1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b="1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b="1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b="1"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  <a:defRPr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○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■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●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○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■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●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○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■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grigor@csd.uoc.gr" TargetMode="External"/><Relationship Id="rId4" Type="http://schemas.openxmlformats.org/officeDocument/2006/relationships/hyperlink" Target="mailto:chrisp@csd.uoc.gr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9.png"/><Relationship Id="rId4" Type="http://schemas.openxmlformats.org/officeDocument/2006/relationships/image" Target="../media/image22.gif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510450" y="3182329"/>
            <a:ext cx="8123100" cy="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779"/>
              <a:t>Pavlos Grigoriadis - </a:t>
            </a:r>
            <a:r>
              <a:rPr lang="en-GB" sz="1779" u="sng">
                <a:solidFill>
                  <a:schemeClr val="hlink"/>
                </a:solidFill>
                <a:hlinkClick r:id="rId3"/>
              </a:rPr>
              <a:t>pgrigor@csd.uoc.gr</a:t>
            </a:r>
            <a:br>
              <a:rPr lang="en-GB" sz="1779"/>
            </a:br>
            <a:r>
              <a:rPr lang="en-GB" sz="1779"/>
              <a:t>Christina Papachristoudi - </a:t>
            </a:r>
            <a:r>
              <a:rPr lang="en-GB" sz="1779" u="sng">
                <a:solidFill>
                  <a:schemeClr val="hlink"/>
                </a:solidFill>
                <a:hlinkClick r:id="rId4"/>
              </a:rPr>
              <a:t>chrisp@csd.uoc.gr</a:t>
            </a:r>
            <a:endParaRPr sz="1779"/>
          </a:p>
        </p:txBody>
      </p:sp>
      <p:sp>
        <p:nvSpPr>
          <p:cNvPr id="60" name="Google Shape;60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Network Layer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Subnet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344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Interfaces</a:t>
            </a:r>
            <a:r>
              <a:rPr lang="en-GB"/>
              <a:t> with </a:t>
            </a:r>
            <a:r>
              <a:rPr b="1" lang="en-GB"/>
              <a:t>same subnet part </a:t>
            </a:r>
            <a:r>
              <a:rPr lang="en-GB"/>
              <a:t>of IP address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These interfaces can physically reach each other without passing through an intervening router </a:t>
            </a:r>
            <a:endParaRPr sz="16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inside the subnet communication happens via Link Layer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975" y="675250"/>
            <a:ext cx="5083802" cy="3792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Subnets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How many subnets are here?</a:t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4400" y="446400"/>
            <a:ext cx="4316399" cy="4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Subnets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406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many subnets are here?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There are </a:t>
            </a:r>
            <a:r>
              <a:rPr b="1" lang="en-GB"/>
              <a:t>6 subnets!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Besides the 3 subnets that contain hosts, there are the subnets that consist of the interfaces of the links between 2 routers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6019" y="445025"/>
            <a:ext cx="4316180" cy="417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Prefixes (Continued)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There are some special IPs:</a:t>
            </a:r>
            <a:endParaRPr sz="1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Network address: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147.52.0.0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 first IP of the network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all host part bits are </a:t>
            </a:r>
            <a:r>
              <a:rPr b="1" lang="en-GB"/>
              <a:t>0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identifies the network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Broadcast</a:t>
            </a:r>
            <a:r>
              <a:rPr b="1" lang="en-GB"/>
              <a:t> address: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147.52.255.255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 last IP of the network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</a:t>
            </a:r>
            <a:r>
              <a:rPr lang="en-GB"/>
              <a:t>ll </a:t>
            </a:r>
            <a:r>
              <a:rPr lang="en-GB"/>
              <a:t>host part bits are </a:t>
            </a:r>
            <a:r>
              <a:rPr b="1" lang="en-GB"/>
              <a:t>1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sends the message to every device in the network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/>
              <a:t>These IPs cannot be assigned to hosts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Available IPs: 2</a:t>
            </a:r>
            <a:r>
              <a:rPr baseline="30000" lang="en-GB" sz="1400"/>
              <a:t>32-16</a:t>
            </a:r>
            <a:r>
              <a:rPr lang="en-GB" sz="1400"/>
              <a:t> - 2 = 2</a:t>
            </a:r>
            <a:r>
              <a:rPr baseline="30000" lang="en-GB" sz="1400"/>
              <a:t>16</a:t>
            </a:r>
            <a:r>
              <a:rPr lang="en-GB" sz="1400"/>
              <a:t> - 2 </a:t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531" y="1663473"/>
            <a:ext cx="2269655" cy="7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5527" y="1264540"/>
            <a:ext cx="2805426" cy="64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Subnet Mask</a:t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11700" y="1152475"/>
            <a:ext cx="8520600" cy="28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is a different way to present a subnet mask besides /x.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continuous </a:t>
            </a:r>
            <a:r>
              <a:rPr b="1" lang="en-GB"/>
              <a:t>sequence of 1s</a:t>
            </a:r>
            <a:r>
              <a:rPr lang="en-GB"/>
              <a:t> followed by 0s.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number of 1s defines the subnet part.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11111111.11111111.11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00000.00000000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We have 18 sequential 1s so a </a:t>
            </a:r>
            <a:r>
              <a:rPr b="1" lang="en-GB"/>
              <a:t>/18</a:t>
            </a:r>
            <a:r>
              <a:rPr lang="en-GB"/>
              <a:t> mask.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In decimal format: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255.255.192.0</a:t>
            </a:r>
            <a:endParaRPr b="1"/>
          </a:p>
        </p:txBody>
      </p:sp>
      <p:sp>
        <p:nvSpPr>
          <p:cNvPr id="153" name="Google Shape;153;p26"/>
          <p:cNvSpPr txBox="1"/>
          <p:nvPr/>
        </p:nvSpPr>
        <p:spPr>
          <a:xfrm>
            <a:off x="1849200" y="4114400"/>
            <a:ext cx="35418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onsolas"/>
              <a:buChar char="●"/>
            </a:pPr>
            <a:r>
              <a:rPr lang="en-GB" sz="16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/16  ==  255.255.0.0</a:t>
            </a:r>
            <a:endParaRPr sz="1600"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onsolas"/>
              <a:buChar char="●"/>
            </a:pPr>
            <a:r>
              <a:rPr lang="en-GB" sz="16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/24  ==  255.255.255.0</a:t>
            </a:r>
            <a:endParaRPr sz="16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5391000" y="4114400"/>
            <a:ext cx="35418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onsolas"/>
              <a:buChar char="●"/>
            </a:pPr>
            <a:r>
              <a:rPr lang="en-GB" sz="16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/23  ==  255.255.254.0</a:t>
            </a:r>
            <a:endParaRPr sz="1600"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onsolas"/>
              <a:buChar char="●"/>
            </a:pPr>
            <a:r>
              <a:rPr lang="en-GB" sz="16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/18  ==  255.255.192.0</a:t>
            </a:r>
            <a:endParaRPr sz="1600"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157375" y="4114400"/>
            <a:ext cx="16152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Other</a:t>
            </a:r>
            <a:b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Examples: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Subnet Mask</a:t>
            </a:r>
            <a:endParaRPr/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Given the IP 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130.5.5.25</a:t>
            </a:r>
            <a:r>
              <a:rPr lang="en-GB"/>
              <a:t> </a:t>
            </a:r>
            <a:r>
              <a:rPr lang="en-GB"/>
              <a:t>and the mask</a:t>
            </a:r>
            <a:r>
              <a:rPr lang="en-GB"/>
              <a:t> 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/24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/>
              <a:t>we can find the prefix: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IP: </a:t>
            </a: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130.5.5.25	    	  </a:t>
            </a: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10000010.00000101.00000101</a:t>
            </a: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00011001</a:t>
            </a:r>
            <a:br>
              <a:rPr lang="en-GB" sz="1700"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Mask: 255.255.255.0	 	  </a:t>
            </a: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11111111.11111111.11111111.</a:t>
            </a: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00000000   </a:t>
            </a:r>
            <a:r>
              <a:rPr b="1" lang="en-GB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br>
              <a:rPr lang="en-GB" sz="1700"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Prefix: 130.5.5.0		  </a:t>
            </a: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10000010.00000101.00000101.00000000</a:t>
            </a:r>
            <a:endParaRPr sz="1700">
              <a:solidFill>
                <a:srgbClr val="9E9E9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9E9E9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IP/Mask: </a:t>
            </a: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130.5.5.25/24   </a:t>
            </a: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10000010.00000101.00000101.</a:t>
            </a: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00011001</a:t>
            </a:r>
            <a:br>
              <a:rPr lang="en-GB" sz="1700"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Prefix: 130.5.5.0        </a:t>
            </a:r>
            <a:r>
              <a:rPr lang="en-GB" sz="1700">
                <a:latin typeface="Consolas"/>
                <a:ea typeface="Consolas"/>
                <a:cs typeface="Consolas"/>
                <a:sym typeface="Consolas"/>
              </a:rPr>
              <a:t>10000010.00000101.00000101.00000000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So we can see that the 2 notations have exactly the same meaning.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62" name="Google Shape;162;p27"/>
          <p:cNvCxnSpPr/>
          <p:nvPr/>
        </p:nvCxnSpPr>
        <p:spPr>
          <a:xfrm flipH="1" rot="10800000">
            <a:off x="3346170" y="2294150"/>
            <a:ext cx="4980000" cy="10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Subnetting</a:t>
            </a:r>
            <a:endParaRPr/>
          </a:p>
        </p:txBody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Many organizations divide their networks to smaller networks to: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Facilitate the management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GB"/>
              <a:t>Enhance the security by reducing the broadcast domains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Subnetting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</a:t>
            </a:r>
            <a:r>
              <a:rPr lang="en-GB"/>
              <a:t>etwork with an IP prefix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223.1.17.0/24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Separate the network into two subnets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Solution: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5" name="Google Shape;175;p29"/>
          <p:cNvGraphicFramePr/>
          <p:nvPr/>
        </p:nvGraphicFramePr>
        <p:xfrm>
          <a:off x="1045025" y="313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Decimal IP</a:t>
                      </a:r>
                      <a:endParaRPr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223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17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Binary IP</a:t>
                      </a:r>
                      <a:endParaRPr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11011111</a:t>
                      </a:r>
                      <a:endParaRPr>
                        <a:solidFill>
                          <a:srgbClr val="0000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00000001</a:t>
                      </a:r>
                      <a:endParaRPr>
                        <a:solidFill>
                          <a:srgbClr val="0000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0010001</a:t>
                      </a:r>
                      <a:endParaRPr>
                        <a:solidFill>
                          <a:srgbClr val="0000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411950" y="1017725"/>
            <a:ext cx="8520600" cy="7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 </a:t>
            </a:r>
            <a:r>
              <a:rPr b="1" lang="en-GB"/>
              <a:t>borrow a bit from the host part</a:t>
            </a:r>
            <a:r>
              <a:rPr lang="en-GB"/>
              <a:t> and make it part of the subnet part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With </a:t>
            </a:r>
            <a:r>
              <a:rPr b="1" lang="en-GB"/>
              <a:t>n</a:t>
            </a:r>
            <a:r>
              <a:rPr lang="en-GB"/>
              <a:t> borrowed bits we can create </a:t>
            </a:r>
            <a:r>
              <a:rPr b="1" lang="en-GB"/>
              <a:t>2</a:t>
            </a:r>
            <a:r>
              <a:rPr b="1" baseline="30000" lang="en-GB"/>
              <a:t>n</a:t>
            </a:r>
            <a:r>
              <a:rPr lang="en-GB"/>
              <a:t> subnets</a:t>
            </a:r>
            <a:endParaRPr/>
          </a:p>
        </p:txBody>
      </p:sp>
      <p:sp>
        <p:nvSpPr>
          <p:cNvPr id="181" name="Google Shape;18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Subnetting</a:t>
            </a:r>
            <a:endParaRPr/>
          </a:p>
        </p:txBody>
      </p:sp>
      <p:graphicFrame>
        <p:nvGraphicFramePr>
          <p:cNvPr id="182" name="Google Shape;182;p30"/>
          <p:cNvGraphicFramePr/>
          <p:nvPr/>
        </p:nvGraphicFramePr>
        <p:xfrm>
          <a:off x="1330350" y="2066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Decimal IP</a:t>
                      </a:r>
                      <a:endParaRPr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223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17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Binary IP</a:t>
                      </a:r>
                      <a:endParaRPr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11011111</a:t>
                      </a:r>
                      <a:endParaRPr>
                        <a:solidFill>
                          <a:srgbClr val="0000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00000001</a:t>
                      </a:r>
                      <a:endParaRPr>
                        <a:solidFill>
                          <a:srgbClr val="0000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0010001</a:t>
                      </a:r>
                      <a:endParaRPr>
                        <a:solidFill>
                          <a:srgbClr val="0000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x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xxxxxxx</a:t>
                      </a:r>
                      <a:endParaRPr b="1">
                        <a:solidFill>
                          <a:srgbClr val="FF000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3" name="Google Shape;183;p30"/>
          <p:cNvSpPr txBox="1"/>
          <p:nvPr/>
        </p:nvSpPr>
        <p:spPr>
          <a:xfrm>
            <a:off x="131075" y="2250988"/>
            <a:ext cx="1110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Original</a:t>
            </a:r>
            <a:br>
              <a:rPr lang="en-GB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223.1.17.0</a:t>
            </a:r>
            <a:r>
              <a:rPr b="1" lang="en-GB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/24</a:t>
            </a:r>
            <a:endParaRPr b="1" sz="12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411950" y="1017725"/>
            <a:ext cx="8520600" cy="7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 </a:t>
            </a:r>
            <a:r>
              <a:rPr b="1" lang="en-GB"/>
              <a:t>borrow a bit from the host part</a:t>
            </a:r>
            <a:r>
              <a:rPr lang="en-GB"/>
              <a:t> and make it part of the subnet part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With </a:t>
            </a:r>
            <a:r>
              <a:rPr b="1" lang="en-GB"/>
              <a:t>n</a:t>
            </a:r>
            <a:r>
              <a:rPr lang="en-GB"/>
              <a:t> borrowed bits we can create </a:t>
            </a:r>
            <a:r>
              <a:rPr b="1" lang="en-GB"/>
              <a:t>2</a:t>
            </a:r>
            <a:r>
              <a:rPr b="1" baseline="30000" lang="en-GB"/>
              <a:t>n</a:t>
            </a:r>
            <a:r>
              <a:rPr lang="en-GB"/>
              <a:t> subnets</a:t>
            </a:r>
            <a:endParaRPr/>
          </a:p>
        </p:txBody>
      </p:sp>
      <p:sp>
        <p:nvSpPr>
          <p:cNvPr id="189" name="Google Shape;18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Subnetting</a:t>
            </a:r>
            <a:endParaRPr/>
          </a:p>
        </p:txBody>
      </p:sp>
      <p:graphicFrame>
        <p:nvGraphicFramePr>
          <p:cNvPr id="190" name="Google Shape;190;p31"/>
          <p:cNvGraphicFramePr/>
          <p:nvPr/>
        </p:nvGraphicFramePr>
        <p:xfrm>
          <a:off x="1330350" y="2066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Decimal IP</a:t>
                      </a:r>
                      <a:endParaRPr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223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17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Binary IP</a:t>
                      </a:r>
                      <a:endParaRPr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11011111</a:t>
                      </a:r>
                      <a:endParaRPr>
                        <a:solidFill>
                          <a:srgbClr val="0000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00000001</a:t>
                      </a:r>
                      <a:endParaRPr>
                        <a:solidFill>
                          <a:srgbClr val="0000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0010001</a:t>
                      </a:r>
                      <a:endParaRPr>
                        <a:solidFill>
                          <a:srgbClr val="0000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x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xxxxxxx</a:t>
                      </a:r>
                      <a:endParaRPr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1" name="Google Shape;191;p31"/>
          <p:cNvGraphicFramePr/>
          <p:nvPr/>
        </p:nvGraphicFramePr>
        <p:xfrm>
          <a:off x="1330350" y="306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Decimal IP</a:t>
                      </a:r>
                      <a:endParaRPr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223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17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Binary IP</a:t>
                      </a:r>
                      <a:endParaRPr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11011111</a:t>
                      </a:r>
                      <a:endParaRPr>
                        <a:solidFill>
                          <a:srgbClr val="0000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00000001</a:t>
                      </a:r>
                      <a:endParaRPr>
                        <a:solidFill>
                          <a:srgbClr val="0000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0010001</a:t>
                      </a:r>
                      <a:endParaRPr>
                        <a:solidFill>
                          <a:srgbClr val="0000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xxxxxxx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2" name="Google Shape;192;p31"/>
          <p:cNvGraphicFramePr/>
          <p:nvPr/>
        </p:nvGraphicFramePr>
        <p:xfrm>
          <a:off x="1330350" y="4060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Decimal IP</a:t>
                      </a:r>
                      <a:endParaRPr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223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17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128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Binary IP</a:t>
                      </a:r>
                      <a:endParaRPr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11011111</a:t>
                      </a:r>
                      <a:endParaRPr>
                        <a:solidFill>
                          <a:srgbClr val="0000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00000001</a:t>
                      </a:r>
                      <a:endParaRPr>
                        <a:solidFill>
                          <a:srgbClr val="0000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0010001</a:t>
                      </a:r>
                      <a:endParaRPr>
                        <a:solidFill>
                          <a:srgbClr val="0000F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xxxxxxx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3" name="Google Shape;193;p31"/>
          <p:cNvSpPr txBox="1"/>
          <p:nvPr/>
        </p:nvSpPr>
        <p:spPr>
          <a:xfrm>
            <a:off x="131075" y="3170163"/>
            <a:ext cx="1110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Subnet 1</a:t>
            </a:r>
            <a:br>
              <a:rPr lang="en-GB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223.1.17.0</a:t>
            </a:r>
            <a:r>
              <a:rPr b="1" lang="en-GB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/25</a:t>
            </a:r>
            <a:endParaRPr b="1" sz="12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86675" y="4155400"/>
            <a:ext cx="11994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Subnet 2</a:t>
            </a:r>
            <a:br>
              <a:rPr lang="en-GB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223.1.17.128</a:t>
            </a:r>
            <a:r>
              <a:rPr b="1" lang="en-GB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/25</a:t>
            </a:r>
            <a:endParaRPr b="1" sz="12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131075" y="2250988"/>
            <a:ext cx="1110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Original</a:t>
            </a:r>
            <a:br>
              <a:rPr lang="en-GB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223.1.17.0</a:t>
            </a:r>
            <a:r>
              <a:rPr b="1" lang="en-GB" sz="12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/24</a:t>
            </a:r>
            <a:endParaRPr b="1" sz="12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Network Layer</a:t>
            </a:r>
            <a:endParaRPr/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Control Plane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How a packet is routed among the routers (</a:t>
            </a:r>
            <a:r>
              <a:rPr b="1" lang="en-GB"/>
              <a:t>end-to-end</a:t>
            </a:r>
            <a:r>
              <a:rPr lang="en-GB"/>
              <a:t> routing).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Consists of: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Implemented mainly in software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Routing Algorithms and Protocols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Routing Table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Data Plane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How a router forwards the packets that arrive in its </a:t>
            </a:r>
            <a:r>
              <a:rPr b="1" lang="en-GB"/>
              <a:t>incoming interfaces</a:t>
            </a:r>
            <a:r>
              <a:rPr lang="en-GB"/>
              <a:t> to </a:t>
            </a:r>
            <a:r>
              <a:rPr b="1" lang="en-GB"/>
              <a:t>outgoing interfaces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Consists of: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Header inspection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Implemented mainly in hardware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Follows the instructions given by the Control Plane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Forwarding Table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Subnetting</a:t>
            </a:r>
            <a:endParaRPr/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Subnet 1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Subnet 2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03" name="Google Shape;203;p32"/>
          <p:cNvGraphicFramePr/>
          <p:nvPr/>
        </p:nvGraphicFramePr>
        <p:xfrm>
          <a:off x="342550" y="177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1969100"/>
                <a:gridCol w="1969100"/>
              </a:tblGrid>
              <a:tr h="400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chemeClr val="accent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Prefix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accent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223.1.17.0/25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4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chemeClr val="accent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Available IPs for hosts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accent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r>
                        <a:rPr baseline="30000" lang="en-GB">
                          <a:solidFill>
                            <a:schemeClr val="accent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32-25</a:t>
                      </a:r>
                      <a:r>
                        <a:rPr lang="en-GB">
                          <a:solidFill>
                            <a:schemeClr val="accent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- 2 = 126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4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chemeClr val="accent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Network </a:t>
                      </a:r>
                      <a:r>
                        <a:rPr b="1" lang="en-GB">
                          <a:solidFill>
                            <a:schemeClr val="accent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Address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accent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223.1.17.0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4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chemeClr val="accent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Broadcast Address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accent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223.1.17.127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4" name="Google Shape;204;p32"/>
          <p:cNvGraphicFramePr/>
          <p:nvPr/>
        </p:nvGraphicFramePr>
        <p:xfrm>
          <a:off x="4832400" y="177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1969100"/>
                <a:gridCol w="1969100"/>
              </a:tblGrid>
              <a:tr h="400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chemeClr val="accent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Prefix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accent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223.1.17.128/25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4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chemeClr val="accent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Available IPs for hosts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accent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r>
                        <a:rPr baseline="30000" lang="en-GB">
                          <a:solidFill>
                            <a:schemeClr val="accent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32-25</a:t>
                      </a:r>
                      <a:r>
                        <a:rPr lang="en-GB">
                          <a:solidFill>
                            <a:schemeClr val="accent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- 2 = 126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4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chemeClr val="accent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Network Address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accent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223.1.17.128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4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>
                          <a:solidFill>
                            <a:schemeClr val="accent3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Broadcast Address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chemeClr val="accent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223.1.17.255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Forwarding Table</a:t>
            </a:r>
            <a:endParaRPr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Each router has a forwarding 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entries contain the </a:t>
            </a:r>
            <a:r>
              <a:rPr b="1" lang="en-GB"/>
              <a:t>prefixes</a:t>
            </a:r>
            <a:r>
              <a:rPr lang="en-GB"/>
              <a:t> with the corresponding </a:t>
            </a:r>
            <a:r>
              <a:rPr b="1" lang="en-GB"/>
              <a:t>output interface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table is filled by </a:t>
            </a:r>
            <a:r>
              <a:rPr b="1" lang="en-GB"/>
              <a:t>routing algorithms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graphicFrame>
        <p:nvGraphicFramePr>
          <p:cNvPr id="211" name="Google Shape;211;p33"/>
          <p:cNvGraphicFramePr/>
          <p:nvPr/>
        </p:nvGraphicFramePr>
        <p:xfrm>
          <a:off x="699975" y="252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1939225"/>
                <a:gridCol w="1191850"/>
              </a:tblGrid>
              <a:tr h="39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Network Destination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Output Link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93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147.52.0.0/16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93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223.1.17.0/25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</a:t>
                      </a: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th2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93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223.1.17.128/25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eth1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93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0.0.0.0/0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eth1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12" name="Google Shape;2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3612" y="2505175"/>
            <a:ext cx="5070512" cy="202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Forwarding Table</a:t>
            </a:r>
            <a:endParaRPr/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311700" y="1152475"/>
            <a:ext cx="4644300" cy="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Assume this </a:t>
            </a:r>
            <a:r>
              <a:rPr lang="en-GB"/>
              <a:t>forwarding</a:t>
            </a:r>
            <a:r>
              <a:rPr lang="en-GB"/>
              <a:t> table of a router:</a:t>
            </a:r>
            <a:endParaRPr/>
          </a:p>
        </p:txBody>
      </p:sp>
      <p:graphicFrame>
        <p:nvGraphicFramePr>
          <p:cNvPr id="219" name="Google Shape;219;p34"/>
          <p:cNvGraphicFramePr/>
          <p:nvPr/>
        </p:nvGraphicFramePr>
        <p:xfrm>
          <a:off x="769300" y="185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1958200"/>
                <a:gridCol w="1190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Network Destination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Output Link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200.23.16.0/21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200.23.24.0/24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eth1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200.23.24.0/21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eth2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0.0.0.0/0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eth2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0" name="Google Shape;220;p34"/>
          <p:cNvSpPr txBox="1"/>
          <p:nvPr/>
        </p:nvSpPr>
        <p:spPr>
          <a:xfrm>
            <a:off x="4773350" y="1152475"/>
            <a:ext cx="3886500" cy="28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Problem</a:t>
            </a:r>
            <a:endParaRPr b="1"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 which interface will the router </a:t>
            </a: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forward</a:t>
            </a: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packet with destination IP: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AutoNum type="alphaUcPeriod"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200.23.17.154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800"/>
              <a:buFont typeface="Source Sans Pro"/>
              <a:buAutoNum type="alphaUcPeriod"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200.23.14.170</a:t>
            </a: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Forwarding Table</a:t>
            </a:r>
            <a:endParaRPr/>
          </a:p>
        </p:txBody>
      </p:sp>
      <p:sp>
        <p:nvSpPr>
          <p:cNvPr id="226" name="Google Shape;226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</a:t>
            </a:r>
            <a:r>
              <a:rPr lang="en-GB"/>
              <a:t>convert the IP addresses in their binary form: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200.23.17.154</a:t>
            </a:r>
            <a:r>
              <a:rPr lang="en-GB"/>
              <a:t> →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11001000 00010111 00010001 10011010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200.23.24.170</a:t>
            </a:r>
            <a:r>
              <a:rPr lang="en-GB"/>
              <a:t> →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11001000 00010111 00011000 10101010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27" name="Google Shape;227;p35"/>
          <p:cNvGraphicFramePr/>
          <p:nvPr/>
        </p:nvGraphicFramePr>
        <p:xfrm>
          <a:off x="2099688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3760275"/>
                <a:gridCol w="11843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Network Destination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Output Link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00010***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00011000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eth1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00011***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eth2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******** ******** ********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eth2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Forwarding Table</a:t>
            </a:r>
            <a:endParaRPr/>
          </a:p>
        </p:txBody>
      </p:sp>
      <p:sp>
        <p:nvSpPr>
          <p:cNvPr id="233" name="Google Shape;233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00.23.17.154</a:t>
            </a:r>
            <a:r>
              <a:rPr lang="en-GB"/>
              <a:t> → </a:t>
            </a:r>
            <a:r>
              <a:rPr lang="en-GB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11001000 00010111 00010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001 10011010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34" name="Google Shape;234;p36"/>
          <p:cNvGraphicFramePr/>
          <p:nvPr/>
        </p:nvGraphicFramePr>
        <p:xfrm>
          <a:off x="2099688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3760275"/>
                <a:gridCol w="11843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Network Destination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Output Link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11001000 00010111 00010</a:t>
                      </a: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00011000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eth1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00011***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eth2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******** ******** ********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eth2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Forwarding Table</a:t>
            </a:r>
            <a:endParaRPr/>
          </a:p>
        </p:txBody>
      </p:sp>
      <p:sp>
        <p:nvSpPr>
          <p:cNvPr id="240" name="Google Shape;240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200.23.17.154</a:t>
            </a:r>
            <a:r>
              <a:rPr lang="en-GB"/>
              <a:t> → </a:t>
            </a:r>
            <a:r>
              <a:rPr lang="en-GB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11001000 00010111 00010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001 10011010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●"/>
            </a:pPr>
            <a:r>
              <a:rPr lang="en-GB"/>
              <a:t>So interface 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eth0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41" name="Google Shape;241;p37"/>
          <p:cNvGraphicFramePr/>
          <p:nvPr/>
        </p:nvGraphicFramePr>
        <p:xfrm>
          <a:off x="2099688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3760275"/>
                <a:gridCol w="11843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Network Destination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Output Link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11001000 00010111 00010</a:t>
                      </a: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00011000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eth1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00011***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eth2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******** ******** ********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eth2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Forwarding Table</a:t>
            </a:r>
            <a:endParaRPr/>
          </a:p>
        </p:txBody>
      </p:sp>
      <p:sp>
        <p:nvSpPr>
          <p:cNvPr id="247" name="Google Shape;247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200.23.24.170</a:t>
            </a:r>
            <a:r>
              <a:rPr lang="en-GB"/>
              <a:t> → </a:t>
            </a:r>
            <a:r>
              <a:rPr lang="en-GB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11001000 00010111 00011000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 10101010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248" name="Google Shape;248;p38"/>
          <p:cNvGraphicFramePr/>
          <p:nvPr/>
        </p:nvGraphicFramePr>
        <p:xfrm>
          <a:off x="2099688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3760275"/>
                <a:gridCol w="11843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Network Destination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Output Link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00010***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11001000 00010111 00011000</a:t>
                      </a: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eth1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11001000 00010111 00011</a:t>
                      </a: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eth2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******** ******** ********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eth2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Forwarding Table</a:t>
            </a:r>
            <a:endParaRPr/>
          </a:p>
        </p:txBody>
      </p:sp>
      <p:sp>
        <p:nvSpPr>
          <p:cNvPr id="254" name="Google Shape;254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200.23.24.170</a:t>
            </a:r>
            <a:r>
              <a:rPr lang="en-GB"/>
              <a:t> → </a:t>
            </a:r>
            <a:r>
              <a:rPr lang="en-GB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11001000 00010111 00011000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 10101010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IP matches to more than one prefix. What happens now? </a:t>
            </a:r>
            <a:r>
              <a:rPr lang="en-GB"/>
              <a:t>🤔</a:t>
            </a:r>
            <a:endParaRPr/>
          </a:p>
        </p:txBody>
      </p:sp>
      <p:graphicFrame>
        <p:nvGraphicFramePr>
          <p:cNvPr id="255" name="Google Shape;255;p39"/>
          <p:cNvGraphicFramePr/>
          <p:nvPr/>
        </p:nvGraphicFramePr>
        <p:xfrm>
          <a:off x="2099688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3760275"/>
                <a:gridCol w="11843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Network Destination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Output Link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00010***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11001000 00010111 00011000</a:t>
                      </a: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eth1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11001000 00010111 00011</a:t>
                      </a: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eth2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******** ******** ********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eth2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forwarding table follows the rule of </a:t>
            </a:r>
            <a:r>
              <a:rPr b="1" lang="en-GB"/>
              <a:t>Longest Prefix Match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When multiple prefixes match with the destination IP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GB"/>
              <a:t>the one with the </a:t>
            </a:r>
            <a:r>
              <a:rPr b="1" lang="en-GB"/>
              <a:t>most matching bits</a:t>
            </a:r>
            <a:r>
              <a:rPr lang="en-GB"/>
              <a:t> will be chosen (the longest prefix)</a:t>
            </a:r>
            <a:endParaRPr sz="1200">
              <a:solidFill>
                <a:srgbClr val="EEF0FF"/>
              </a:solidFill>
              <a:highlight>
                <a:srgbClr val="1F1F1F"/>
              </a:highlight>
            </a:endParaRPr>
          </a:p>
        </p:txBody>
      </p:sp>
      <p:sp>
        <p:nvSpPr>
          <p:cNvPr id="261" name="Google Shape;26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Forwarding Table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Forwarding Table</a:t>
            </a:r>
            <a:endParaRPr/>
          </a:p>
        </p:txBody>
      </p:sp>
      <p:sp>
        <p:nvSpPr>
          <p:cNvPr id="267" name="Google Shape;26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200.23.24.170</a:t>
            </a:r>
            <a:r>
              <a:rPr lang="en-GB"/>
              <a:t> → </a:t>
            </a:r>
            <a:r>
              <a:rPr lang="en-GB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11001000 00010111 00011000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 10101010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IP matches to more than one prefix. What happens now? 🤔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th1</a:t>
            </a:r>
            <a:r>
              <a:rPr lang="en-GB"/>
              <a:t> will be used because of </a:t>
            </a:r>
            <a:r>
              <a:rPr b="1" lang="en-GB"/>
              <a:t>Longest Prefix Match</a:t>
            </a:r>
            <a:endParaRPr b="1"/>
          </a:p>
        </p:txBody>
      </p:sp>
      <p:graphicFrame>
        <p:nvGraphicFramePr>
          <p:cNvPr id="268" name="Google Shape;268;p41"/>
          <p:cNvGraphicFramePr/>
          <p:nvPr/>
        </p:nvGraphicFramePr>
        <p:xfrm>
          <a:off x="2099688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3760275"/>
                <a:gridCol w="11843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Network Destination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Output Link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00010***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11001000 00010111 00011000</a:t>
                      </a: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eth1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solidFill>
                            <a:srgbClr val="0000F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11001000 00010111 00011</a:t>
                      </a: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eth2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******** ******** ******** ********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eth2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Plane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Allows a host to </a:t>
            </a:r>
            <a:r>
              <a:rPr b="1" lang="en-GB"/>
              <a:t>dynamically obtain an IP</a:t>
            </a:r>
            <a:r>
              <a:rPr lang="en-GB"/>
              <a:t> address when it joins the network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There is a </a:t>
            </a:r>
            <a:r>
              <a:rPr b="1" lang="en-GB"/>
              <a:t>DHCP server</a:t>
            </a:r>
            <a:r>
              <a:rPr lang="en-GB"/>
              <a:t> in each network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has an address pool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b="1" lang="en-GB"/>
              <a:t>&lt;IP, lease time&gt;</a:t>
            </a:r>
            <a:r>
              <a:rPr lang="en-GB"/>
              <a:t> entries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is the network router in many cases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GB"/>
              <a:t>The client requests an IP from the DHCP server</a:t>
            </a:r>
            <a:endParaRPr/>
          </a:p>
        </p:txBody>
      </p:sp>
      <p:sp>
        <p:nvSpPr>
          <p:cNvPr id="274" name="Google Shape;27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DHCP (Dynamic Host Configuration Protocol)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DHCP (Dynamic Host Configuration Protocol)</a:t>
            </a:r>
            <a:endParaRPr/>
          </a:p>
        </p:txBody>
      </p:sp>
      <p:pic>
        <p:nvPicPr>
          <p:cNvPr id="280" name="Google Shape;280;p43" title="Untitled-2025-09-01-181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1050" y="856662"/>
            <a:ext cx="2801901" cy="4008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DHCP (Dynamic Host Configuration Protocol)</a:t>
            </a:r>
            <a:endParaRPr/>
          </a:p>
        </p:txBody>
      </p:sp>
      <p:sp>
        <p:nvSpPr>
          <p:cNvPr id="286" name="Google Shape;286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DORA: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D</a:t>
            </a:r>
            <a:r>
              <a:rPr lang="en-GB"/>
              <a:t>iscover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O</a:t>
            </a:r>
            <a:r>
              <a:rPr lang="en-GB"/>
              <a:t>ffer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R</a:t>
            </a:r>
            <a:r>
              <a:rPr lang="en-GB"/>
              <a:t>equest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A</a:t>
            </a:r>
            <a:r>
              <a:rPr lang="en-GB"/>
              <a:t>cknowledge</a:t>
            </a:r>
            <a:endParaRPr/>
          </a:p>
        </p:txBody>
      </p:sp>
      <p:pic>
        <p:nvPicPr>
          <p:cNvPr id="287" name="Google Shape;287;p44" title="Untitled-2025-09-01-1819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1050" y="856662"/>
            <a:ext cx="2801901" cy="4008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925" y="2944575"/>
            <a:ext cx="1296075" cy="19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DHCP (Dynamic Host Configuration Protocol)</a:t>
            </a:r>
            <a:endParaRPr/>
          </a:p>
        </p:txBody>
      </p:sp>
      <p:sp>
        <p:nvSpPr>
          <p:cNvPr id="294" name="Google Shape;294;p45"/>
          <p:cNvSpPr txBox="1"/>
          <p:nvPr>
            <p:ph idx="1" type="body"/>
          </p:nvPr>
        </p:nvSpPr>
        <p:spPr>
          <a:xfrm>
            <a:off x="311700" y="1152475"/>
            <a:ext cx="85206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the lease time expires the client: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can renew the IP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get a new IP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Besides the IP the DHCP provides info about: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Lease Time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Subnet Mask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Default Gateway</a:t>
            </a:r>
            <a:endParaRPr b="1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400"/>
              <a:t>The router’s IP that the client should send traffic to outside its local network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Local DNS Server</a:t>
            </a:r>
            <a:endParaRPr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 (</a:t>
            </a:r>
            <a:r>
              <a:rPr lang="en-GB"/>
              <a:t>Network Address Translation</a:t>
            </a:r>
            <a:r>
              <a:rPr lang="en-GB"/>
              <a:t>)</a:t>
            </a:r>
            <a:endParaRPr/>
          </a:p>
        </p:txBody>
      </p:sp>
      <p:sp>
        <p:nvSpPr>
          <p:cNvPr id="300" name="Google Shape;300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As the Internet grew…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…so did the demand for IPs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IPv4s ~= 2</a:t>
            </a:r>
            <a:r>
              <a:rPr baseline="30000" lang="en-GB"/>
              <a:t>32</a:t>
            </a:r>
            <a:r>
              <a:rPr lang="en-GB"/>
              <a:t> = 4.3 billion addresses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As you can imagine there are not enough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Solution: NAT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Long time solution: IPv6 ~= 340,282,366,920,938,463,463,374,607,431,768,211,456 IPs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 (Network Address Translation)</a:t>
            </a:r>
            <a:endParaRPr/>
          </a:p>
        </p:txBody>
      </p:sp>
      <p:sp>
        <p:nvSpPr>
          <p:cNvPr id="306" name="Google Shape;306;p47"/>
          <p:cNvSpPr txBox="1"/>
          <p:nvPr>
            <p:ph idx="1" type="body"/>
          </p:nvPr>
        </p:nvSpPr>
        <p:spPr>
          <a:xfrm>
            <a:off x="311700" y="1152475"/>
            <a:ext cx="8520600" cy="36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Private IP ranges: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Consolas"/>
              <a:buChar char="●"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10.0.0.0/8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nsolas"/>
              <a:buChar char="●"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172.16.0.0/12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nsolas"/>
              <a:buChar char="●"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192.168.0.0/16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These IPs are not routable: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O</a:t>
            </a:r>
            <a:r>
              <a:rPr lang="en-GB"/>
              <a:t>nly for communication </a:t>
            </a:r>
            <a:r>
              <a:rPr b="1" lang="en-GB"/>
              <a:t>inside</a:t>
            </a:r>
            <a:r>
              <a:rPr lang="en-GB"/>
              <a:t> a network (private network)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Routers will </a:t>
            </a:r>
            <a:r>
              <a:rPr b="1" lang="en-GB"/>
              <a:t>not forward </a:t>
            </a:r>
            <a:r>
              <a:rPr lang="en-GB"/>
              <a:t>them </a:t>
            </a:r>
            <a:r>
              <a:rPr b="1" lang="en-GB"/>
              <a:t>outside the network </a:t>
            </a:r>
            <a:r>
              <a:rPr lang="en-GB"/>
              <a:t>(to the Internet)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When we want to send traffic outside the network: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NAT </a:t>
            </a:r>
            <a:r>
              <a:rPr b="1" lang="en-GB"/>
              <a:t>translates </a:t>
            </a:r>
            <a:r>
              <a:rPr lang="en-GB"/>
              <a:t>the </a:t>
            </a:r>
            <a:r>
              <a:rPr b="1" lang="en-GB"/>
              <a:t>private IP</a:t>
            </a:r>
            <a:r>
              <a:rPr lang="en-GB"/>
              <a:t> to a </a:t>
            </a:r>
            <a:r>
              <a:rPr b="1" lang="en-GB"/>
              <a:t>public IP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 (Network Address Translation)</a:t>
            </a:r>
            <a:endParaRPr/>
          </a:p>
        </p:txBody>
      </p:sp>
      <p:pic>
        <p:nvPicPr>
          <p:cNvPr id="312" name="Google Shape;312;p48" title="network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70125"/>
            <a:ext cx="8839204" cy="269751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8"/>
          <p:cNvSpPr txBox="1"/>
          <p:nvPr/>
        </p:nvSpPr>
        <p:spPr>
          <a:xfrm>
            <a:off x="290175" y="4033725"/>
            <a:ext cx="8520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b="1"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Host A and B</a:t>
            </a: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will communicate using </a:t>
            </a:r>
            <a:r>
              <a:rPr b="1"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private</a:t>
            </a: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addresses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Source Sans Pro"/>
              <a:buChar char="○"/>
            </a:pPr>
            <a:r>
              <a:rPr lang="en-GB" sz="16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Host B will see 192.168.2.1 as src IP for packet send from host A</a:t>
            </a:r>
            <a:endParaRPr sz="16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4" name="Google Shape;314;p48"/>
          <p:cNvSpPr/>
          <p:nvPr/>
        </p:nvSpPr>
        <p:spPr>
          <a:xfrm>
            <a:off x="1028700" y="1943350"/>
            <a:ext cx="1471200" cy="387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 (Network Address Translation)</a:t>
            </a:r>
            <a:endParaRPr/>
          </a:p>
        </p:txBody>
      </p:sp>
      <p:pic>
        <p:nvPicPr>
          <p:cNvPr id="320" name="Google Shape;320;p49" title="network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70125"/>
            <a:ext cx="8839204" cy="269751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9"/>
          <p:cNvSpPr txBox="1"/>
          <p:nvPr/>
        </p:nvSpPr>
        <p:spPr>
          <a:xfrm>
            <a:off x="290175" y="4033725"/>
            <a:ext cx="8520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b="1"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Host A and C</a:t>
            </a: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will communicate using </a:t>
            </a:r>
            <a:r>
              <a:rPr b="1"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</a:t>
            </a: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addresses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Source Sans Pro"/>
              <a:buChar char="○"/>
            </a:pPr>
            <a:r>
              <a:rPr lang="en-GB" sz="16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Host C will see 147.52.159.20 as src IP for packet send from host A</a:t>
            </a:r>
            <a:endParaRPr sz="16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2" name="Google Shape;322;p49"/>
          <p:cNvSpPr/>
          <p:nvPr/>
        </p:nvSpPr>
        <p:spPr>
          <a:xfrm>
            <a:off x="2853450" y="2148650"/>
            <a:ext cx="1471200" cy="387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 (Network Address Translation)</a:t>
            </a:r>
            <a:endParaRPr/>
          </a:p>
        </p:txBody>
      </p:sp>
      <p:sp>
        <p:nvSpPr>
          <p:cNvPr id="328" name="Google Shape;328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 how does this translation happen?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NAT maps the source’s </a:t>
            </a:r>
            <a:r>
              <a:rPr b="1" lang="en-GB"/>
              <a:t>(private IP, port)</a:t>
            </a:r>
            <a:r>
              <a:rPr lang="en-GB"/>
              <a:t> to </a:t>
            </a:r>
            <a:r>
              <a:rPr b="1" lang="en-GB"/>
              <a:t>(public IP, new port)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Through the ports we can separate which host send which packet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Translation Table: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graphicFrame>
        <p:nvGraphicFramePr>
          <p:cNvPr id="329" name="Google Shape;329;p50"/>
          <p:cNvGraphicFramePr/>
          <p:nvPr/>
        </p:nvGraphicFramePr>
        <p:xfrm>
          <a:off x="952500" y="287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Private IP, port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Public IP, port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192.168.2.1, 5800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147.52.159.20, </a:t>
                      </a:r>
                      <a:r>
                        <a:rPr lang="en-GB"/>
                        <a:t>18000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192.168.2.2, 6000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r>
                        <a:rPr lang="en-GB"/>
                        <a:t>47.52.159.20, 12036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 (Network Address Translation)</a:t>
            </a:r>
            <a:endParaRPr/>
          </a:p>
        </p:txBody>
      </p:sp>
      <p:graphicFrame>
        <p:nvGraphicFramePr>
          <p:cNvPr id="335" name="Google Shape;335;p51"/>
          <p:cNvGraphicFramePr/>
          <p:nvPr/>
        </p:nvGraphicFramePr>
        <p:xfrm>
          <a:off x="892375" y="144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812350"/>
                <a:gridCol w="1374475"/>
              </a:tblGrid>
              <a:tr h="3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src IP</a:t>
                      </a:r>
                      <a:endParaRPr b="1"/>
                    </a:p>
                  </a:txBody>
                  <a:tcPr marT="18000" marB="18000" marR="54000" marL="540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192.168.2.1</a:t>
                      </a:r>
                      <a:endParaRPr/>
                    </a:p>
                  </a:txBody>
                  <a:tcPr marT="18000" marB="18000" marR="54000" marL="54000" anchor="ctr"/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src port</a:t>
                      </a:r>
                      <a:endParaRPr b="1"/>
                    </a:p>
                  </a:txBody>
                  <a:tcPr marT="18000" marB="18000" marR="54000" marL="540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5800</a:t>
                      </a:r>
                      <a:endParaRPr/>
                    </a:p>
                  </a:txBody>
                  <a:tcPr marT="18000" marB="18000" marR="54000" marL="54000" anchor="ctr"/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dst IP</a:t>
                      </a:r>
                      <a:endParaRPr b="1"/>
                    </a:p>
                  </a:txBody>
                  <a:tcPr marT="18000" marB="18000" marR="54000" marL="540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203.13.14.15</a:t>
                      </a:r>
                      <a:endParaRPr/>
                    </a:p>
                  </a:txBody>
                  <a:tcPr marT="18000" marB="18000" marR="54000" marL="54000" anchor="ctr"/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dst port</a:t>
                      </a:r>
                      <a:endParaRPr b="1"/>
                    </a:p>
                  </a:txBody>
                  <a:tcPr marT="18000" marB="18000" marR="54000" marL="540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80</a:t>
                      </a:r>
                      <a:endParaRPr/>
                    </a:p>
                  </a:txBody>
                  <a:tcPr marT="18000" marB="18000" marR="54000" marL="54000" anchor="ctr"/>
                </a:tc>
              </a:tr>
            </a:tbl>
          </a:graphicData>
        </a:graphic>
      </p:graphicFrame>
      <p:pic>
        <p:nvPicPr>
          <p:cNvPr id="336" name="Google Shape;336;p51" title="network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178375"/>
            <a:ext cx="8839204" cy="1432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51"/>
          <p:cNvCxnSpPr/>
          <p:nvPr/>
        </p:nvCxnSpPr>
        <p:spPr>
          <a:xfrm>
            <a:off x="709375" y="3232075"/>
            <a:ext cx="1186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Addressing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We need a way to uniquely identify interfaces…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550" y="1152475"/>
            <a:ext cx="682890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311700" y="3971275"/>
            <a:ext cx="36705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interface: </a:t>
            </a: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connection between host/router and physical link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 (Network Address Translation)</a:t>
            </a:r>
            <a:endParaRPr/>
          </a:p>
        </p:txBody>
      </p:sp>
      <p:graphicFrame>
        <p:nvGraphicFramePr>
          <p:cNvPr id="343" name="Google Shape;343;p52"/>
          <p:cNvGraphicFramePr/>
          <p:nvPr/>
        </p:nvGraphicFramePr>
        <p:xfrm>
          <a:off x="3720730" y="144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812350"/>
                <a:gridCol w="1374475"/>
              </a:tblGrid>
              <a:tr h="3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src IP</a:t>
                      </a:r>
                      <a:endParaRPr b="1"/>
                    </a:p>
                  </a:txBody>
                  <a:tcPr marT="18000" marB="18000" marR="54000" marL="540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147.52.159.20</a:t>
                      </a:r>
                      <a:endParaRPr/>
                    </a:p>
                  </a:txBody>
                  <a:tcPr marT="18000" marB="18000" marR="54000" marL="54000" anchor="ctr">
                    <a:solidFill>
                      <a:srgbClr val="D9D9D9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src port</a:t>
                      </a:r>
                      <a:endParaRPr b="1"/>
                    </a:p>
                  </a:txBody>
                  <a:tcPr marT="18000" marB="18000" marR="54000" marL="540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18000</a:t>
                      </a:r>
                      <a:endParaRPr/>
                    </a:p>
                  </a:txBody>
                  <a:tcPr marT="18000" marB="18000" marR="54000" marL="54000" anchor="ctr">
                    <a:solidFill>
                      <a:srgbClr val="D9D9D9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dst IP</a:t>
                      </a:r>
                      <a:endParaRPr b="1"/>
                    </a:p>
                  </a:txBody>
                  <a:tcPr marT="18000" marB="18000" marR="54000" marL="540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203.13.14.15</a:t>
                      </a:r>
                      <a:endParaRPr/>
                    </a:p>
                  </a:txBody>
                  <a:tcPr marT="18000" marB="18000" marR="54000" marL="54000" anchor="ctr"/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dst port</a:t>
                      </a:r>
                      <a:endParaRPr b="1"/>
                    </a:p>
                  </a:txBody>
                  <a:tcPr marT="18000" marB="18000" marR="54000" marL="540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80</a:t>
                      </a:r>
                      <a:endParaRPr/>
                    </a:p>
                  </a:txBody>
                  <a:tcPr marT="18000" marB="18000" marR="54000" marL="54000" anchor="ctr"/>
                </a:tc>
              </a:tr>
            </a:tbl>
          </a:graphicData>
        </a:graphic>
      </p:graphicFrame>
      <p:pic>
        <p:nvPicPr>
          <p:cNvPr id="344" name="Google Shape;344;p52" title="network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178375"/>
            <a:ext cx="8839204" cy="1432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52"/>
          <p:cNvCxnSpPr/>
          <p:nvPr/>
        </p:nvCxnSpPr>
        <p:spPr>
          <a:xfrm>
            <a:off x="3537730" y="3232075"/>
            <a:ext cx="1186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6" name="Google Shape;346;p52"/>
          <p:cNvSpPr txBox="1"/>
          <p:nvPr/>
        </p:nvSpPr>
        <p:spPr>
          <a:xfrm>
            <a:off x="3309650" y="4151375"/>
            <a:ext cx="42654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Store this translation to table:</a:t>
            </a:r>
            <a:b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GB"/>
              <a:t>192.168.2.1, 5800</a:t>
            </a: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→ (</a:t>
            </a:r>
            <a:r>
              <a:rPr lang="en-GB"/>
              <a:t>147.52.159.20, 18000)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 (Network Address Translation)</a:t>
            </a:r>
            <a:endParaRPr/>
          </a:p>
        </p:txBody>
      </p:sp>
      <p:graphicFrame>
        <p:nvGraphicFramePr>
          <p:cNvPr id="352" name="Google Shape;352;p53"/>
          <p:cNvGraphicFramePr/>
          <p:nvPr/>
        </p:nvGraphicFramePr>
        <p:xfrm>
          <a:off x="6275373" y="144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812350"/>
                <a:gridCol w="1374475"/>
              </a:tblGrid>
              <a:tr h="3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src IP</a:t>
                      </a:r>
                      <a:endParaRPr b="1"/>
                    </a:p>
                  </a:txBody>
                  <a:tcPr marT="18000" marB="18000" marR="54000" marL="540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203.13.14.15</a:t>
                      </a:r>
                      <a:endParaRPr/>
                    </a:p>
                  </a:txBody>
                  <a:tcPr marT="18000" marB="18000" marR="54000" marL="54000" anchor="ctr"/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src port</a:t>
                      </a:r>
                      <a:endParaRPr b="1"/>
                    </a:p>
                  </a:txBody>
                  <a:tcPr marT="18000" marB="18000" marR="54000" marL="540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80</a:t>
                      </a:r>
                      <a:endParaRPr/>
                    </a:p>
                  </a:txBody>
                  <a:tcPr marT="18000" marB="18000" marR="54000" marL="54000" anchor="ctr"/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dst IP</a:t>
                      </a:r>
                      <a:endParaRPr b="1"/>
                    </a:p>
                  </a:txBody>
                  <a:tcPr marT="18000" marB="18000" marR="54000" marL="540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147.52.159.20</a:t>
                      </a:r>
                      <a:endParaRPr/>
                    </a:p>
                  </a:txBody>
                  <a:tcPr marT="18000" marB="18000" marR="54000" marL="54000" anchor="ctr"/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dst port</a:t>
                      </a:r>
                      <a:endParaRPr b="1"/>
                    </a:p>
                  </a:txBody>
                  <a:tcPr marT="18000" marB="18000" marR="54000" marL="540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18000</a:t>
                      </a:r>
                      <a:endParaRPr/>
                    </a:p>
                  </a:txBody>
                  <a:tcPr marT="18000" marB="18000" marR="54000" marL="54000" anchor="ctr"/>
                </a:tc>
              </a:tr>
            </a:tbl>
          </a:graphicData>
        </a:graphic>
      </p:graphicFrame>
      <p:pic>
        <p:nvPicPr>
          <p:cNvPr id="353" name="Google Shape;353;p53" title="network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178375"/>
            <a:ext cx="8839204" cy="1432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53"/>
          <p:cNvCxnSpPr/>
          <p:nvPr/>
        </p:nvCxnSpPr>
        <p:spPr>
          <a:xfrm rot="10800000">
            <a:off x="7438123" y="3232075"/>
            <a:ext cx="1186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 (Network Address Translation)</a:t>
            </a:r>
            <a:endParaRPr/>
          </a:p>
        </p:txBody>
      </p:sp>
      <p:graphicFrame>
        <p:nvGraphicFramePr>
          <p:cNvPr id="360" name="Google Shape;360;p54"/>
          <p:cNvGraphicFramePr/>
          <p:nvPr/>
        </p:nvGraphicFramePr>
        <p:xfrm>
          <a:off x="1462608" y="144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{0CB9DEC5-B296-4F01-A7B1-084C092F59CE}</a:tableStyleId>
              </a:tblPr>
              <a:tblGrid>
                <a:gridCol w="812350"/>
                <a:gridCol w="1374475"/>
              </a:tblGrid>
              <a:tr h="3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src IP</a:t>
                      </a:r>
                      <a:endParaRPr b="1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203.13.14.15</a:t>
                      </a:r>
                      <a:endParaRPr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src port</a:t>
                      </a:r>
                      <a:endParaRPr b="1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80</a:t>
                      </a:r>
                      <a:endParaRPr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dst IP</a:t>
                      </a:r>
                      <a:endParaRPr b="1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192.168.2.1</a:t>
                      </a:r>
                      <a:endParaRPr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dst port</a:t>
                      </a:r>
                      <a:endParaRPr b="1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5800</a:t>
                      </a:r>
                      <a:endParaRPr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361" name="Google Shape;361;p54" title="network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178375"/>
            <a:ext cx="8839204" cy="1432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p54"/>
          <p:cNvCxnSpPr/>
          <p:nvPr/>
        </p:nvCxnSpPr>
        <p:spPr>
          <a:xfrm rot="10800000">
            <a:off x="2625357" y="3232075"/>
            <a:ext cx="1186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3" name="Google Shape;363;p54"/>
          <p:cNvSpPr txBox="1"/>
          <p:nvPr/>
        </p:nvSpPr>
        <p:spPr>
          <a:xfrm>
            <a:off x="3286850" y="4117150"/>
            <a:ext cx="42654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Map back to original IP, port</a:t>
            </a:r>
            <a:b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GB"/>
              <a:t>147.52.159.20, 18000) </a:t>
            </a: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→</a:t>
            </a:r>
            <a:r>
              <a:rPr lang="en-GB"/>
              <a:t> </a:t>
            </a: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GB"/>
              <a:t>192.168.2.1, 5800</a:t>
            </a: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5"/>
          <p:cNvSpPr/>
          <p:nvPr/>
        </p:nvSpPr>
        <p:spPr>
          <a:xfrm>
            <a:off x="637325" y="1156425"/>
            <a:ext cx="3216000" cy="1728600"/>
          </a:xfrm>
          <a:prstGeom prst="wedgeRoundRectCallout">
            <a:avLst>
              <a:gd fmla="val -42552" name="adj1"/>
              <a:gd fmla="val 74696" name="adj2"/>
              <a:gd fmla="val 0" name="adj3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9" name="Google Shape;369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 (Network Address Translation)</a:t>
            </a:r>
            <a:endParaRPr/>
          </a:p>
        </p:txBody>
      </p:sp>
      <p:pic>
        <p:nvPicPr>
          <p:cNvPr id="370" name="Google Shape;370;p55" title="network2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178375"/>
            <a:ext cx="8839204" cy="143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5" title="OkNiceGraficGIF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8025" y="1212750"/>
            <a:ext cx="2154600" cy="16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 (Network Address Translation)</a:t>
            </a:r>
            <a:endParaRPr/>
          </a:p>
        </p:txBody>
      </p:sp>
      <p:sp>
        <p:nvSpPr>
          <p:cNvPr id="377" name="Google Shape;377;p56"/>
          <p:cNvSpPr txBox="1"/>
          <p:nvPr>
            <p:ph idx="1" type="body"/>
          </p:nvPr>
        </p:nvSpPr>
        <p:spPr>
          <a:xfrm>
            <a:off x="311700" y="1152475"/>
            <a:ext cx="8520600" cy="37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we gain?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GB"/>
              <a:t>Conserves</a:t>
            </a:r>
            <a:r>
              <a:rPr lang="en-GB"/>
              <a:t> public </a:t>
            </a:r>
            <a:r>
              <a:rPr b="1" lang="en-GB"/>
              <a:t>IPv4 addresses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Multiple devices share one public IP.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Multiple networks can use the same private ranges (two separate organizations can both use 192.168.x.x internally without conflict)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This greatly reduces the number of public IPs a network needs.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Increases network </a:t>
            </a:r>
            <a:r>
              <a:rPr b="1" lang="en-GB"/>
              <a:t>security</a:t>
            </a:r>
            <a:r>
              <a:rPr lang="en-GB"/>
              <a:t> (basic privacy)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Internal devices are not directly exposed to the Internet.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Outside hosts cannot directly initiate connections to private IPs.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Allow easy network renumbering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500"/>
              <a:t>We can change internal private IP ranges without affecting the public-facing address.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 (Network Address Translation)</a:t>
            </a:r>
            <a:endParaRPr/>
          </a:p>
        </p:txBody>
      </p:sp>
      <p:sp>
        <p:nvSpPr>
          <p:cNvPr id="383" name="Google Shape;383;p57"/>
          <p:cNvSpPr txBox="1"/>
          <p:nvPr>
            <p:ph idx="1" type="body"/>
          </p:nvPr>
        </p:nvSpPr>
        <p:spPr>
          <a:xfrm>
            <a:off x="311700" y="1152475"/>
            <a:ext cx="8520600" cy="37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are the disadvantages?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GB"/>
              <a:t>Breaks end-to-end</a:t>
            </a:r>
            <a:r>
              <a:rPr lang="en-GB"/>
              <a:t> connectivity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c</a:t>
            </a:r>
            <a:r>
              <a:rPr lang="en-GB"/>
              <a:t>hanges  the IP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another internet host will not be able to identify the specific host that sent the packet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Adds </a:t>
            </a:r>
            <a:r>
              <a:rPr b="1" lang="en-GB"/>
              <a:t>processing overhead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Complicates protocols that </a:t>
            </a:r>
            <a:r>
              <a:rPr b="1" lang="en-GB"/>
              <a:t>embed IP</a:t>
            </a:r>
            <a:r>
              <a:rPr lang="en-GB"/>
              <a:t> addresses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Makes </a:t>
            </a:r>
            <a:r>
              <a:rPr b="1" lang="en-GB"/>
              <a:t>inbound connections</a:t>
            </a:r>
            <a:r>
              <a:rPr lang="en-GB"/>
              <a:t> harder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External clients cannot reach internal devices without extra configuration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Difficulties for </a:t>
            </a:r>
            <a:r>
              <a:rPr b="1" lang="en-GB"/>
              <a:t>logging/filtering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track individual hosts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apply IP-based access rules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</a:t>
            </a:r>
            <a:r>
              <a:rPr lang="en-GB"/>
              <a:t>ommands to s</a:t>
            </a:r>
            <a:r>
              <a:rPr lang="en-GB"/>
              <a:t>how IP</a:t>
            </a:r>
            <a:endParaRPr/>
          </a:p>
        </p:txBody>
      </p:sp>
      <p:sp>
        <p:nvSpPr>
          <p:cNvPr id="389" name="Google Shape;389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Windows: 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ipconfig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onsolas"/>
              <a:buChar char="○"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ipconfig /all </a:t>
            </a:r>
            <a:r>
              <a:rPr lang="en-GB"/>
              <a:t>for more info</a:t>
            </a:r>
            <a:endParaRPr/>
          </a:p>
        </p:txBody>
      </p:sp>
      <p:pic>
        <p:nvPicPr>
          <p:cNvPr id="390" name="Google Shape;39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7627" y="218250"/>
            <a:ext cx="4592624" cy="47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Commands to show IP</a:t>
            </a:r>
            <a:endParaRPr/>
          </a:p>
        </p:txBody>
      </p:sp>
      <p:sp>
        <p:nvSpPr>
          <p:cNvPr id="396" name="Google Shape;396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Linux/Mac: </a:t>
            </a:r>
            <a:r>
              <a:rPr b="1" lang="en-GB">
                <a:latin typeface="Consolas"/>
                <a:ea typeface="Consolas"/>
                <a:cs typeface="Consolas"/>
                <a:sym typeface="Consolas"/>
              </a:rPr>
              <a:t>ifconfig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97" name="Google Shape;39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953" y="1494924"/>
            <a:ext cx="4449962" cy="215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Addressing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That’s where IP comes in!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200" y="1152475"/>
            <a:ext cx="6767601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IPv4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</a:t>
            </a:r>
            <a:r>
              <a:rPr lang="en-GB"/>
              <a:t> unique identifier for each </a:t>
            </a:r>
            <a:r>
              <a:rPr b="1" lang="en-GB"/>
              <a:t>interface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32-bits, decimal representation </a:t>
            </a:r>
            <a:r>
              <a:rPr b="1" lang="en-GB"/>
              <a:t>a.b.c.d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4 octets of 8 bits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07036"/>
            <a:ext cx="9144003" cy="190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IPv4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each octet is </a:t>
            </a:r>
            <a:r>
              <a:rPr b="1" lang="en-GB"/>
              <a:t>8 bits </a:t>
            </a:r>
            <a:r>
              <a:rPr lang="en-GB"/>
              <a:t>→</a:t>
            </a:r>
            <a:r>
              <a:rPr lang="en-GB"/>
              <a:t> can represent</a:t>
            </a:r>
            <a:r>
              <a:rPr b="1" lang="en-GB"/>
              <a:t> </a:t>
            </a:r>
            <a:r>
              <a:rPr lang="en-GB"/>
              <a:t>2</a:t>
            </a:r>
            <a:r>
              <a:rPr baseline="30000" lang="en-GB"/>
              <a:t>8</a:t>
            </a:r>
            <a:r>
              <a:rPr lang="en-GB"/>
              <a:t> = 256 numbers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</a:t>
            </a:r>
            <a:r>
              <a:rPr lang="en-GB"/>
              <a:t>o valid octets are values between</a:t>
            </a:r>
            <a:r>
              <a:rPr b="1" lang="en-GB"/>
              <a:t> 0 - 255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07036"/>
            <a:ext cx="9144003" cy="19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150" y="3918711"/>
            <a:ext cx="8067850" cy="6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Prefixes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Each network has its own </a:t>
            </a:r>
            <a:r>
              <a:rPr b="1" lang="en-GB"/>
              <a:t>prefix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</a:t>
            </a:r>
            <a:r>
              <a:rPr lang="en-GB"/>
              <a:t> range of IPs it can assign to its devices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a.b.c.d/x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GB"/>
              <a:t>x </a:t>
            </a:r>
            <a:r>
              <a:rPr lang="en-GB"/>
              <a:t>is the subnet </a:t>
            </a:r>
            <a:r>
              <a:rPr b="1" lang="en-GB"/>
              <a:t>mask: </a:t>
            </a:r>
            <a:r>
              <a:rPr lang="en-GB"/>
              <a:t>defines how many bits the subnet part 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 first </a:t>
            </a:r>
            <a:r>
              <a:rPr b="1" lang="en-GB"/>
              <a:t>x</a:t>
            </a:r>
            <a:r>
              <a:rPr lang="en-GB"/>
              <a:t> bits are the </a:t>
            </a:r>
            <a:r>
              <a:rPr b="1" lang="en-GB"/>
              <a:t>subnet part</a:t>
            </a:r>
            <a:r>
              <a:rPr lang="en-GB"/>
              <a:t>:</a:t>
            </a:r>
            <a:r>
              <a:rPr b="1" lang="en-GB"/>
              <a:t> </a:t>
            </a:r>
            <a:r>
              <a:rPr lang="en-GB"/>
              <a:t>is the same for all IPs inside a subnet</a:t>
            </a:r>
            <a:endParaRPr>
              <a:highlight>
                <a:srgbClr val="FFFF00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 rest are the </a:t>
            </a:r>
            <a:r>
              <a:rPr b="1" lang="en-GB"/>
              <a:t>host part</a:t>
            </a:r>
            <a:r>
              <a:rPr lang="en-GB"/>
              <a:t>:</a:t>
            </a:r>
            <a:r>
              <a:rPr b="1" lang="en-GB"/>
              <a:t> </a:t>
            </a:r>
            <a:r>
              <a:rPr lang="en-GB"/>
              <a:t>is unique per host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8438" y="2840375"/>
            <a:ext cx="3407124" cy="78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Prefixes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Each network has its own </a:t>
            </a:r>
            <a:r>
              <a:rPr b="1" lang="en-GB"/>
              <a:t>prefix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 range of IPs it can assign to its devices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/>
              <a:t>a.b.c.d/x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GB"/>
              <a:t>x </a:t>
            </a:r>
            <a:r>
              <a:rPr lang="en-GB"/>
              <a:t>is the subnet </a:t>
            </a:r>
            <a:r>
              <a:rPr b="1" lang="en-GB"/>
              <a:t>mask: </a:t>
            </a:r>
            <a:r>
              <a:rPr lang="en-GB"/>
              <a:t>defines how many bits the subnet part 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 first </a:t>
            </a:r>
            <a:r>
              <a:rPr b="1" lang="en-GB"/>
              <a:t>x</a:t>
            </a:r>
            <a:r>
              <a:rPr lang="en-GB"/>
              <a:t> bits are the </a:t>
            </a:r>
            <a:r>
              <a:rPr b="1" lang="en-GB"/>
              <a:t>subnet part</a:t>
            </a:r>
            <a:r>
              <a:rPr lang="en-GB"/>
              <a:t>:</a:t>
            </a:r>
            <a:r>
              <a:rPr b="1" lang="en-GB"/>
              <a:t> </a:t>
            </a:r>
            <a:r>
              <a:rPr lang="en-GB"/>
              <a:t>is the same for all IPs inside a subnet</a:t>
            </a:r>
            <a:endParaRPr>
              <a:highlight>
                <a:srgbClr val="FFFF00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 rest are the </a:t>
            </a:r>
            <a:r>
              <a:rPr b="1" lang="en-GB"/>
              <a:t>host part</a:t>
            </a:r>
            <a:r>
              <a:rPr lang="en-GB"/>
              <a:t>:</a:t>
            </a:r>
            <a:r>
              <a:rPr b="1" lang="en-GB"/>
              <a:t> </a:t>
            </a:r>
            <a:r>
              <a:rPr lang="en-GB"/>
              <a:t>is unique per host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8438" y="2840375"/>
            <a:ext cx="3407124" cy="7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5475" y="3313625"/>
            <a:ext cx="3659451" cy="95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